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CAF41-9261-4AEE-A098-FB86881D4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716BEC-5A32-46D0-BE79-248E4952A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FAC25A-60EB-47C5-BFED-9AF48B6D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1901-8353-4848-A034-4709EEE89DDE}" type="datetimeFigureOut">
              <a:rPr lang="en-IN" smtClean="0"/>
              <a:pPr/>
              <a:t>24-01-2022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477D69-FCF9-49A2-AFC8-43B304A3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CF063F-9F1B-439E-88EF-1D996738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AFA9-0762-496E-969B-8CF93CEE93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0151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75AEF-36B4-4F73-950F-8AB1C963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E97AD0-65A9-45E5-8F48-4751A01C3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A95D5B-EC70-4CC7-9321-E7C7866E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1901-8353-4848-A034-4709EEE89DDE}" type="datetimeFigureOut">
              <a:rPr lang="en-IN" smtClean="0"/>
              <a:pPr/>
              <a:t>24-01-2022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4DFC7-309D-4755-AF57-3C9AA415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0D0DBC-D272-473B-A9DE-FF5317F7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AFA9-0762-496E-969B-8CF93CEE93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6408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7FC3A8-7884-466F-B258-636677A9E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F4C0FB-0208-465E-9C52-1FF7237A4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C431AC-757C-4A0E-83F8-35EB288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1901-8353-4848-A034-4709EEE89DDE}" type="datetimeFigureOut">
              <a:rPr lang="en-IN" smtClean="0"/>
              <a:pPr/>
              <a:t>24-01-2022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3887-F2C1-41DB-86C3-FD4AA8BB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A83625-A9CF-4CC6-849F-FBDEA121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AFA9-0762-496E-969B-8CF93CEE93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754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321A8-AF72-4B76-B1B1-E9DC26F3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717473-44C1-41C7-999A-66CD3BD15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2BDD5D-BC0F-4660-B951-6F38DF39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1901-8353-4848-A034-4709EEE89DDE}" type="datetimeFigureOut">
              <a:rPr lang="en-IN" smtClean="0"/>
              <a:pPr/>
              <a:t>24-01-2022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A8E4C5-A778-4B40-89FF-B70EF130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8E5C61-087A-41BE-B48C-8FEB92F7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AFA9-0762-496E-969B-8CF93CEE93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7861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C83D4-BB65-472C-BDB2-028ECBF0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E99306-71F6-42C1-8359-A7890C481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F3140-1934-421B-9F96-B01F6333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1901-8353-4848-A034-4709EEE89DDE}" type="datetimeFigureOut">
              <a:rPr lang="en-IN" smtClean="0"/>
              <a:pPr/>
              <a:t>24-01-2022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23DAB0-C9C7-408E-960C-82D7DF0A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4D7623-342B-4C4F-A28A-D967C82B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AFA9-0762-496E-969B-8CF93CEE93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3414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F00EA4-BE53-477E-B739-441970AF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B3C54-6873-42C0-922B-52136BEEA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D937B8-C77E-4D53-B87B-E688ADF2F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8157B-1DF8-4ABE-A5C2-0980BBB2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1901-8353-4848-A034-4709EEE89DDE}" type="datetimeFigureOut">
              <a:rPr lang="en-IN" smtClean="0"/>
              <a:pPr/>
              <a:t>24-01-2022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73446E-DD51-4962-8DA0-40ED3ACA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F7F9F5-4751-4A22-86F3-7711C3D9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AFA9-0762-496E-969B-8CF93CEE93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117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EB099-466B-4106-A24A-4B438220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CB954A-7DD1-410D-82EB-A78F6DAAF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A13510-FF41-4F9E-9CB0-56CCA1A36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F55B99-E324-41F6-B474-5F93745D0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E94471-A5BB-47C0-9997-40BE6757F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2716F6-E33D-42A8-8F6C-1B8B4EF0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1901-8353-4848-A034-4709EEE89DDE}" type="datetimeFigureOut">
              <a:rPr lang="en-IN" smtClean="0"/>
              <a:pPr/>
              <a:t>24-01-2022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E55590-C031-49DC-82C7-DDD6EB27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9A13B7-FD1D-47E3-8A06-A3F16CEE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AFA9-0762-496E-969B-8CF93CEE93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1726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A8D5E-88D1-4F6F-BE84-7C5F050B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6D6C3D-21F0-4067-8848-C0BFF6A0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1901-8353-4848-A034-4709EEE89DDE}" type="datetimeFigureOut">
              <a:rPr lang="en-IN" smtClean="0"/>
              <a:pPr/>
              <a:t>24-01-2022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6D9ECD-0A1E-4DDD-870C-78752A84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FC9BE8-45B2-4EE2-99A7-4F6234A2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AFA9-0762-496E-969B-8CF93CEE93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2244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357476-B178-44AF-987A-3B9A261A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1901-8353-4848-A034-4709EEE89DDE}" type="datetimeFigureOut">
              <a:rPr lang="en-IN" smtClean="0"/>
              <a:pPr/>
              <a:t>24-01-2022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B01B4A-4145-4B5B-9A56-B68C878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9312F7-4FC5-4692-8AD7-07CC1BE8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AFA9-0762-496E-969B-8CF93CEE93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491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CF69C-2B9A-4896-AA9E-2F911019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7127B-336D-4CAA-8DC5-B133493E0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D8AD9E-2773-4570-ACB8-D93FCD430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ED39F5-C5D7-48C5-AAB1-D79FD6DC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1901-8353-4848-A034-4709EEE89DDE}" type="datetimeFigureOut">
              <a:rPr lang="en-IN" smtClean="0"/>
              <a:pPr/>
              <a:t>24-01-2022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7A544E-FB94-4422-9607-7ED94F65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BCA67F-DAEA-4610-9514-E8A8A3B7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AFA9-0762-496E-969B-8CF93CEE93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7265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D84D9-B9D6-4869-A875-3EE4F5FB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753587-9E4A-463B-860E-DD8CC3F46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6A272C-19AD-4B0F-A6DA-916209974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1A9321-50E9-444B-8ABC-FCC04B1E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1901-8353-4848-A034-4709EEE89DDE}" type="datetimeFigureOut">
              <a:rPr lang="en-IN" smtClean="0"/>
              <a:pPr/>
              <a:t>24-01-2022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FDAFEA-EF5D-4AF7-98A5-0746757B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C1FC7C-6BFF-4E8A-9434-1137520B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AFA9-0762-496E-969B-8CF93CEE93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8415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842087-C244-422B-B979-C166401F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13965A-E3CA-4C39-92B1-E4AFDF92D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193FB1-CD94-4086-B15F-88430108F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1901-8353-4848-A034-4709EEE89DDE}" type="datetimeFigureOut">
              <a:rPr lang="en-IN" smtClean="0"/>
              <a:pPr/>
              <a:t>24-01-2022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526C9B-6E87-4E69-B757-ADC155027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8B37ED-0ED4-44E0-9FD7-289F80A94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AFA9-0762-496E-969B-8CF93CEE93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1154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ebmd.com/anxiety-panic/default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pain-management/picture-of-the-feet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webmd.com/sleep-disorders/default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ebmd.com/first-aid/understanding-dizziness-basics" TargetMode="External"/><Relationship Id="rId5" Type="http://schemas.openxmlformats.org/officeDocument/2006/relationships/hyperlink" Target="https://www.webmd.com/digestive-disorders/digestive-diseases-nausea-vomiting" TargetMode="External"/><Relationship Id="rId4" Type="http://schemas.openxmlformats.org/officeDocument/2006/relationships/hyperlink" Target="https://www.webmd.com/oral-health/ss/slideshow-dry-mout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E42D5-2097-4FC1-80D8-0E89C32E5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IN" dirty="0"/>
              <a:t>Anxiety Disorder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2ACB61-0E73-43DF-A092-C75EC6A97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4"/>
          </a:solidFill>
        </p:spPr>
        <p:txBody>
          <a:bodyPr>
            <a:normAutofit lnSpcReduction="10000"/>
          </a:bodyPr>
          <a:lstStyle/>
          <a:p>
            <a:r>
              <a:rPr lang="en-IN" dirty="0"/>
              <a:t>By: </a:t>
            </a:r>
            <a:r>
              <a:rPr lang="en-IN" dirty="0" err="1"/>
              <a:t>Dr.</a:t>
            </a:r>
            <a:r>
              <a:rPr lang="en-IN" dirty="0"/>
              <a:t> Ruchi Tewari</a:t>
            </a:r>
          </a:p>
          <a:p>
            <a:r>
              <a:rPr lang="en-IN" dirty="0"/>
              <a:t>Assistant Professor (AC)</a:t>
            </a:r>
          </a:p>
          <a:p>
            <a:r>
              <a:rPr lang="en-IN" dirty="0"/>
              <a:t>Department of Psychology</a:t>
            </a:r>
          </a:p>
          <a:p>
            <a:r>
              <a:rPr lang="en-IN" dirty="0"/>
              <a:t>Uttarakhand Open University</a:t>
            </a:r>
          </a:p>
        </p:txBody>
      </p:sp>
    </p:spTree>
    <p:extLst>
      <p:ext uri="{BB962C8B-B14F-4D97-AF65-F5344CB8AC3E}">
        <p14:creationId xmlns:p14="http://schemas.microsoft.com/office/powerpoint/2010/main" xmlns="" val="227170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FFFEAA-C064-4A5B-90E0-80E20EB2404C}"/>
              </a:ext>
            </a:extLst>
          </p:cNvPr>
          <p:cNvSpPr txBox="1"/>
          <p:nvPr/>
        </p:nvSpPr>
        <p:spPr>
          <a:xfrm>
            <a:off x="454980" y="671484"/>
            <a:ext cx="7162060" cy="563231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Anxiety is a normal emotion.</a:t>
            </a:r>
          </a:p>
          <a:p>
            <a:endParaRPr lang="en-US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It’s your brain’s way of reacting to stress and alerting us of potential danger ahead.</a:t>
            </a:r>
          </a:p>
          <a:p>
            <a:endParaRPr lang="en-US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Everyone feels anxious now and then. For example, you may worry when faced with a problem at work, before taking a test, or before making an important decision.</a:t>
            </a:r>
          </a:p>
          <a:p>
            <a:endParaRPr lang="en-US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Occasional anxiety is OK. But </a:t>
            </a:r>
            <a:r>
              <a:rPr lang="en-US" b="0" i="0" u="none" strike="noStrike" dirty="0">
                <a:solidFill>
                  <a:srgbClr val="187AAB"/>
                </a:solidFill>
                <a:effectLst/>
                <a:latin typeface="Source Sans Pro" panose="020B0503030403020204" pitchFamily="34" charset="0"/>
                <a:hlinkClick r:id="rId2"/>
              </a:rPr>
              <a:t>anxiety disorders</a:t>
            </a: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 are different.</a:t>
            </a:r>
          </a:p>
          <a:p>
            <a:endParaRPr lang="en-US" dirty="0">
              <a:solidFill>
                <a:srgbClr val="444444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They’re a group of mental illnesses that cause constant and overwhelming anxiety and fear.</a:t>
            </a:r>
          </a:p>
          <a:p>
            <a:endParaRPr lang="en-US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The excessive anxiety can make you avoid work, school, family get-togethers, and other social situations that might trigger or worsen your symptoms. </a:t>
            </a:r>
          </a:p>
          <a:p>
            <a:endParaRPr lang="en-US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With treatment, many people with anxiety disorders can manage their feelings. 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977F02-CEF7-453C-9539-B18CC658C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089" y="718092"/>
            <a:ext cx="3480047" cy="321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692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5996CF-5624-44B0-8898-4B02515BF4E7}"/>
              </a:ext>
            </a:extLst>
          </p:cNvPr>
          <p:cNvSpPr txBox="1"/>
          <p:nvPr/>
        </p:nvSpPr>
        <p:spPr>
          <a:xfrm>
            <a:off x="454981" y="751344"/>
            <a:ext cx="6718176" cy="53553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rgbClr val="333132"/>
                </a:solidFill>
                <a:effectLst/>
                <a:latin typeface="Source Sans Pro" panose="020B0503030403020204" pitchFamily="34" charset="0"/>
              </a:rPr>
              <a:t>Symptoms  Of Anxiety Disorder : </a:t>
            </a:r>
          </a:p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The main symptom of anxiety disorders is excessive fear or worry and common symptoms of anxiety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Panic, fear, and uneasiness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Feelings of panic, doom, or danger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87AAB"/>
                </a:solidFill>
                <a:effectLst/>
                <a:latin typeface="Source Sans Pro" panose="020B0503030403020204" pitchFamily="34" charset="0"/>
                <a:hlinkClick r:id="rId2"/>
              </a:rPr>
              <a:t>Sleep</a:t>
            </a: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 problems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Not being able to stay calm and still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Cold, sweaty, numb, or tingling hands or </a:t>
            </a:r>
            <a:r>
              <a:rPr lang="en-US" b="0" i="0" u="none" strike="noStrike" dirty="0">
                <a:solidFill>
                  <a:srgbClr val="187AAB"/>
                </a:solidFill>
                <a:effectLst/>
                <a:latin typeface="Source Sans Pro" panose="020B0503030403020204" pitchFamily="34" charset="0"/>
                <a:hlinkClick r:id="rId3"/>
              </a:rPr>
              <a:t>feet</a:t>
            </a:r>
            <a:endParaRPr lang="en-US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Shortness of breath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Breathing faster and more quickly than normal (hyperventilation)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Heart palpitations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87AAB"/>
                </a:solidFill>
                <a:effectLst/>
                <a:latin typeface="Source Sans Pro" panose="020B0503030403020204" pitchFamily="34" charset="0"/>
                <a:hlinkClick r:id="rId4"/>
              </a:rPr>
              <a:t>Dry mouth</a:t>
            </a:r>
            <a:endParaRPr lang="en-US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87AAB"/>
                </a:solidFill>
                <a:effectLst/>
                <a:latin typeface="Source Sans Pro" panose="020B0503030403020204" pitchFamily="34" charset="0"/>
                <a:hlinkClick r:id="rId5"/>
              </a:rPr>
              <a:t>Nausea</a:t>
            </a:r>
            <a:endParaRPr lang="en-US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Tense muscles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87AAB"/>
                </a:solidFill>
                <a:effectLst/>
                <a:latin typeface="Source Sans Pro" panose="020B0503030403020204" pitchFamily="34" charset="0"/>
                <a:hlinkClick r:id="rId6"/>
              </a:rPr>
              <a:t>Dizziness</a:t>
            </a:r>
            <a:endParaRPr lang="en-US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Thinking about a problem over and over again and unable to stop (rumination)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Inability to concentrate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Intensely or obsessively avoiding feared objects or places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460CC8-E97A-413D-9468-6E83FE790C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1934" y="751344"/>
            <a:ext cx="4705165" cy="53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07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5E9496-0418-417C-9C34-EC6C4369E271}"/>
              </a:ext>
            </a:extLst>
          </p:cNvPr>
          <p:cNvSpPr txBox="1"/>
          <p:nvPr/>
        </p:nvSpPr>
        <p:spPr>
          <a:xfrm>
            <a:off x="1103051" y="629276"/>
            <a:ext cx="6094520" cy="535531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rgbClr val="333132"/>
                </a:solidFill>
                <a:effectLst/>
                <a:latin typeface="Source Sans Pro" panose="020B0503030403020204" pitchFamily="34" charset="0"/>
              </a:rPr>
              <a:t>Types of Anxiety Disorders : </a:t>
            </a:r>
            <a:r>
              <a:rPr lang="en-US" b="1" i="0" dirty="0">
                <a:solidFill>
                  <a:srgbClr val="333132"/>
                </a:solidFill>
                <a:effectLst/>
                <a:latin typeface="Source Sans Pro" panose="020B0503030403020204" pitchFamily="34" charset="0"/>
              </a:rPr>
              <a:t>12 other disorders are included under Anxiety Disorders according to  DSM 5, section II, Diagnostic Criteria and Codes.  These are: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132"/>
                </a:solidFill>
                <a:latin typeface="Source Sans Pro" panose="020B0503030403020204" pitchFamily="34" charset="0"/>
              </a:rPr>
              <a:t>Separation Anxiety Disorder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132"/>
                </a:solidFill>
                <a:effectLst/>
                <a:latin typeface="Source Sans Pro" panose="020B0503030403020204" pitchFamily="34" charset="0"/>
              </a:rPr>
              <a:t>Selective Mutism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132"/>
                </a:solidFill>
                <a:latin typeface="Source Sans Pro" panose="020B0503030403020204" pitchFamily="34" charset="0"/>
              </a:rPr>
              <a:t>Specific Phobia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132"/>
                </a:solidFill>
                <a:effectLst/>
                <a:latin typeface="Source Sans Pro" panose="020B0503030403020204" pitchFamily="34" charset="0"/>
              </a:rPr>
              <a:t>Social Anxiety Disorder or Social Phobia (SAD)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132"/>
                </a:solidFill>
                <a:latin typeface="Source Sans Pro" panose="020B0503030403020204" pitchFamily="34" charset="0"/>
              </a:rPr>
              <a:t>Panic Disorder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132"/>
                </a:solidFill>
                <a:effectLst/>
                <a:latin typeface="Source Sans Pro" panose="020B0503030403020204" pitchFamily="34" charset="0"/>
              </a:rPr>
              <a:t>Panic Attack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132"/>
                </a:solidFill>
                <a:latin typeface="Source Sans Pro" panose="020B0503030403020204" pitchFamily="34" charset="0"/>
              </a:rPr>
              <a:t>Agoraphobia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132"/>
                </a:solidFill>
                <a:effectLst/>
                <a:latin typeface="Source Sans Pro" panose="020B0503030403020204" pitchFamily="34" charset="0"/>
              </a:rPr>
              <a:t>Generalized Anxiet</a:t>
            </a:r>
            <a:r>
              <a:rPr lang="en-US" b="1" dirty="0">
                <a:solidFill>
                  <a:srgbClr val="333132"/>
                </a:solidFill>
                <a:latin typeface="Source Sans Pro" panose="020B0503030403020204" pitchFamily="34" charset="0"/>
              </a:rPr>
              <a:t>y Disorder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132"/>
                </a:solidFill>
                <a:effectLst/>
                <a:latin typeface="Source Sans Pro" panose="020B0503030403020204" pitchFamily="34" charset="0"/>
              </a:rPr>
              <a:t>Substance/Medication-Induced Anxiety Disorder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132"/>
                </a:solidFill>
                <a:latin typeface="Source Sans Pro" panose="020B0503030403020204" pitchFamily="34" charset="0"/>
              </a:rPr>
              <a:t>Anxiety Disorder Due to Another Medical Condition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132"/>
                </a:solidFill>
                <a:latin typeface="Source Sans Pro" panose="020B0503030403020204" pitchFamily="34" charset="0"/>
              </a:rPr>
              <a:t>Other Specific Anxiety Disorder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132"/>
                </a:solidFill>
                <a:latin typeface="Source Sans Pro" panose="020B0503030403020204" pitchFamily="34" charset="0"/>
              </a:rPr>
              <a:t>Unspecified Anxiety Disorder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333132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Your specific symptoms depend on the type of anxiety disorder you have. </a:t>
            </a:r>
            <a:endParaRPr lang="en-IN" b="1" i="0" dirty="0">
              <a:solidFill>
                <a:srgbClr val="333132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en-IN" b="1" i="0" dirty="0">
              <a:solidFill>
                <a:srgbClr val="333132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B3BCEE-3EF9-4715-9479-7378E29A3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397" y="1364155"/>
            <a:ext cx="44100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30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58F83D-1A58-4E9C-A489-E33DF15ADC6F}"/>
              </a:ext>
            </a:extLst>
          </p:cNvPr>
          <p:cNvSpPr txBox="1"/>
          <p:nvPr/>
        </p:nvSpPr>
        <p:spPr>
          <a:xfrm>
            <a:off x="978763" y="677208"/>
            <a:ext cx="6094520" cy="59093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33132"/>
                </a:solidFill>
                <a:effectLst/>
                <a:latin typeface="Source Sans Pro" panose="020B0503030403020204" pitchFamily="34" charset="0"/>
              </a:rPr>
              <a:t>Anxiety Disorder Causes </a:t>
            </a:r>
            <a:r>
              <a:rPr lang="en-US" b="1" dirty="0">
                <a:solidFill>
                  <a:srgbClr val="333132"/>
                </a:solidFill>
                <a:latin typeface="Source Sans Pro" panose="020B0503030403020204" pitchFamily="34" charset="0"/>
              </a:rPr>
              <a:t>: </a:t>
            </a: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Some causes of anxiety disorders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Genetics</a:t>
            </a: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. Anxiety disorders can run in families.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Brain chemistry</a:t>
            </a: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. Some research suggests anxiety disorders may be linked to faulty circuits in the brain that control fear and emotions.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Environmental stress</a:t>
            </a: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. This refers to stressful events you have seen or lived through. Life events often linked to anxiety disorders include childhood abuse and neglect, a death of a loved one, or being attacked or seeing violence.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Drug withdrawal or misuse</a:t>
            </a: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. Certain drugs may be used to hide or decrease certain anxiety symptoms. Anxiety disorder often goes hand in hand with alcohol and substance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Medical conditions</a:t>
            </a: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. Some heart, lung, and thyroid conditions can cause symptoms similar to anxiety disorders or make anxiety symptoms worse. It’s important to get a full physical exam to rule out other medical conditions when talking to your doctor about anxiety.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5EC782-AAD2-4490-9C09-8FC5F6F98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61" y="1273021"/>
            <a:ext cx="41719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23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02A40D-D967-4265-8B41-89B6ED5D5EC9}"/>
              </a:ext>
            </a:extLst>
          </p:cNvPr>
          <p:cNvSpPr txBox="1"/>
          <p:nvPr/>
        </p:nvSpPr>
        <p:spPr>
          <a:xfrm>
            <a:off x="551250" y="815005"/>
            <a:ext cx="7030280" cy="501675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Risk Factor</a:t>
            </a:r>
          </a:p>
          <a:p>
            <a:pPr algn="l"/>
            <a:r>
              <a:rPr lang="en-US" sz="1600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Risk factors for anxiety disorders include: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History of mental health disorder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. Having another mental health disorder, like depression, raises your risk for anxiety disorder.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Childhood sexual abuse. 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Emotional, physical, and sexual abuse or neglect during childhood is linked to anxiety disorders later in life.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Trauma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. Living through a traumatic event increases the risk of posttraumatic stress disorder (PTSD), which can cause panic attacks.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Negative life events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. Stressful or negative life events, like losing a parent in early childhood, increase your risk for anxiety disorder. 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Severe illness or chronic health condition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. Constant worry about your health or the health of a loved one, or caring for someone who is sick, can cause you to feel overwhelmed and anxious.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Substance abuse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. The use of alcohol and illegal drugs makes you more likely to get an anxiety disorder. Some people also use these substances to hide or ease anxiety symptoms.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Being shy as a child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. Shyness and withdrawal from unfamiliar people and places during childhood is linked to social anxiety in teens and adults.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Low self-esteem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. Negative perceptions about yourself may lead to social anxiety disorder.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794215-D409-41F8-A984-CEADB21CD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47" y="1207363"/>
            <a:ext cx="3595456" cy="41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44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F8D6CE-AA88-43CC-9992-5FD8B994B8F0}"/>
              </a:ext>
            </a:extLst>
          </p:cNvPr>
          <p:cNvSpPr txBox="1"/>
          <p:nvPr/>
        </p:nvSpPr>
        <p:spPr>
          <a:xfrm>
            <a:off x="1988598" y="2136338"/>
            <a:ext cx="6072326" cy="258532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Treatment </a:t>
            </a:r>
            <a:r>
              <a:rPr lang="en-US" dirty="0"/>
              <a:t>-:</a:t>
            </a:r>
          </a:p>
          <a:p>
            <a:endParaRPr lang="en-US" dirty="0"/>
          </a:p>
          <a:p>
            <a:r>
              <a:rPr lang="en-US" b="1" dirty="0"/>
              <a:t>Medication -: </a:t>
            </a:r>
            <a:r>
              <a:rPr lang="en-US" dirty="0"/>
              <a:t>Anti Anxiety Drugs</a:t>
            </a:r>
          </a:p>
          <a:p>
            <a:endParaRPr lang="en-US" dirty="0"/>
          </a:p>
          <a:p>
            <a:r>
              <a:rPr lang="en-US" dirty="0"/>
              <a:t>                         Antidepressants</a:t>
            </a:r>
          </a:p>
          <a:p>
            <a:endParaRPr lang="en-US" dirty="0"/>
          </a:p>
          <a:p>
            <a:r>
              <a:rPr lang="en-US" b="1" dirty="0"/>
              <a:t>Psychotherapy -: </a:t>
            </a:r>
            <a:r>
              <a:rPr lang="en-US" dirty="0"/>
              <a:t>Cognitive Behavior Therapy</a:t>
            </a:r>
          </a:p>
          <a:p>
            <a:endParaRPr lang="en-US" dirty="0"/>
          </a:p>
          <a:p>
            <a:r>
              <a:rPr lang="en-US" dirty="0"/>
              <a:t>                                    Exposure Therapy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1FC317-C977-436B-ABAE-221C5498B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701336"/>
            <a:ext cx="3497801" cy="52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726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80C2EF-079D-4B42-8B67-BF7AB38F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779" y="1251751"/>
            <a:ext cx="8416031" cy="45720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xmlns="" val="3468388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270</Words>
  <Application>Microsoft Office PowerPoint</Application>
  <PresentationFormat>Custom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Anxiety Disorder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 Disorder</dc:title>
  <dc:creator>Ruchi Tewari</dc:creator>
  <cp:lastModifiedBy>Administrator</cp:lastModifiedBy>
  <cp:revision>13</cp:revision>
  <dcterms:created xsi:type="dcterms:W3CDTF">2021-07-19T09:55:18Z</dcterms:created>
  <dcterms:modified xsi:type="dcterms:W3CDTF">2022-01-24T06:14:14Z</dcterms:modified>
</cp:coreProperties>
</file>